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892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6245352"/>
            <a:ext cx="13048488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5528" y="4032504"/>
            <a:ext cx="13048488" cy="1956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AI-Based Personal Finance Advisor</a:t>
            </a:r>
            <a:endParaRPr lang="en-US" sz="616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688" y="2002536"/>
            <a:ext cx="7196328" cy="5212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688" y="2670048"/>
            <a:ext cx="7196328" cy="5212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688" y="3749040"/>
            <a:ext cx="7196328" cy="8595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688" y="4764024"/>
            <a:ext cx="7196328" cy="8595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688" y="5779008"/>
            <a:ext cx="7196328" cy="85953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647688" y="1051560"/>
            <a:ext cx="7196328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9. Results &amp; Visualization</a:t>
            </a:r>
            <a:endParaRPr lang="en-US" sz="2500" dirty="0"/>
          </a:p>
        </p:txBody>
      </p:sp>
      <p:sp>
        <p:nvSpPr>
          <p:cNvPr id="10" name="Text 1"/>
          <p:cNvSpPr/>
          <p:nvPr/>
        </p:nvSpPr>
        <p:spPr>
          <a:xfrm>
            <a:off x="6647688" y="1618488"/>
            <a:ext cx="7196328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Outputs:</a:t>
            </a:r>
            <a:endParaRPr lang="en-US" sz="1250" dirty="0"/>
          </a:p>
        </p:txBody>
      </p:sp>
      <p:sp>
        <p:nvSpPr>
          <p:cNvPr id="11" name="Text 2"/>
          <p:cNvSpPr/>
          <p:nvPr/>
        </p:nvSpPr>
        <p:spPr>
          <a:xfrm>
            <a:off x="6812280" y="2157984"/>
            <a:ext cx="6876288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5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Pie chart showing category-wise spending.</a:t>
            </a:r>
            <a:endParaRPr lang="en-US" sz="1250" dirty="0"/>
          </a:p>
        </p:txBody>
      </p:sp>
      <p:sp>
        <p:nvSpPr>
          <p:cNvPr id="12" name="Text 3"/>
          <p:cNvSpPr/>
          <p:nvPr/>
        </p:nvSpPr>
        <p:spPr>
          <a:xfrm>
            <a:off x="6812280" y="2834640"/>
            <a:ext cx="6876288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5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Bar chart comparing Debit vs Credit totals.</a:t>
            </a:r>
            <a:endParaRPr lang="en-US" sz="1250" dirty="0"/>
          </a:p>
        </p:txBody>
      </p:sp>
      <p:sp>
        <p:nvSpPr>
          <p:cNvPr id="13" name="Text 4"/>
          <p:cNvSpPr/>
          <p:nvPr/>
        </p:nvSpPr>
        <p:spPr>
          <a:xfrm>
            <a:off x="6647688" y="3364992"/>
            <a:ext cx="7196328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Example Insights:</a:t>
            </a:r>
            <a:endParaRPr lang="en-US" sz="1250" dirty="0"/>
          </a:p>
        </p:txBody>
      </p:sp>
      <p:sp>
        <p:nvSpPr>
          <p:cNvPr id="14" name="Text 5"/>
          <p:cNvSpPr/>
          <p:nvPr/>
        </p:nvSpPr>
        <p:spPr>
          <a:xfrm>
            <a:off x="6812280" y="3904488"/>
            <a:ext cx="6876288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60" dirty="0">
                <a:solidFill>
                  <a:srgbClr val="2B2B2B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Food</a:t>
            </a:r>
            <a:endParaRPr lang="en-US" sz="1560" dirty="0"/>
          </a:p>
        </p:txBody>
      </p:sp>
      <p:sp>
        <p:nvSpPr>
          <p:cNvPr id="15" name="Text 6"/>
          <p:cNvSpPr/>
          <p:nvPr/>
        </p:nvSpPr>
        <p:spPr>
          <a:xfrm>
            <a:off x="6812280" y="4242816"/>
            <a:ext cx="6876288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5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₹8.8M</a:t>
            </a:r>
            <a:endParaRPr lang="en-US" sz="1250" dirty="0"/>
          </a:p>
        </p:txBody>
      </p:sp>
      <p:sp>
        <p:nvSpPr>
          <p:cNvPr id="16" name="Text 7"/>
          <p:cNvSpPr/>
          <p:nvPr/>
        </p:nvSpPr>
        <p:spPr>
          <a:xfrm>
            <a:off x="6812280" y="4919472"/>
            <a:ext cx="6876288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60" dirty="0">
                <a:solidFill>
                  <a:srgbClr val="2B2B2B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Shopping</a:t>
            </a:r>
            <a:endParaRPr lang="en-US" sz="1560" dirty="0"/>
          </a:p>
        </p:txBody>
      </p:sp>
      <p:sp>
        <p:nvSpPr>
          <p:cNvPr id="17" name="Text 8"/>
          <p:cNvSpPr/>
          <p:nvPr/>
        </p:nvSpPr>
        <p:spPr>
          <a:xfrm>
            <a:off x="6812280" y="5266944"/>
            <a:ext cx="6876288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5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₹5.2M</a:t>
            </a:r>
            <a:endParaRPr lang="en-US" sz="1250" dirty="0"/>
          </a:p>
        </p:txBody>
      </p:sp>
      <p:sp>
        <p:nvSpPr>
          <p:cNvPr id="18" name="Text 9"/>
          <p:cNvSpPr/>
          <p:nvPr/>
        </p:nvSpPr>
        <p:spPr>
          <a:xfrm>
            <a:off x="6812280" y="5934456"/>
            <a:ext cx="6876288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60" dirty="0">
                <a:solidFill>
                  <a:srgbClr val="2B2B2B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Bills</a:t>
            </a:r>
            <a:endParaRPr lang="en-US" sz="1560" dirty="0"/>
          </a:p>
        </p:txBody>
      </p:sp>
      <p:sp>
        <p:nvSpPr>
          <p:cNvPr id="19" name="Text 10"/>
          <p:cNvSpPr/>
          <p:nvPr/>
        </p:nvSpPr>
        <p:spPr>
          <a:xfrm>
            <a:off x="6812280" y="6281928"/>
            <a:ext cx="6876288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5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₹12K</a:t>
            </a:r>
            <a:endParaRPr lang="en-US" sz="1250" dirty="0"/>
          </a:p>
        </p:txBody>
      </p:sp>
      <p:sp>
        <p:nvSpPr>
          <p:cNvPr id="20" name="Text 11"/>
          <p:cNvSpPr/>
          <p:nvPr/>
        </p:nvSpPr>
        <p:spPr>
          <a:xfrm>
            <a:off x="6647688" y="6821424"/>
            <a:ext cx="7196328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Improvement: “Other” category reduced, improving model interpretability and accuracy.</a:t>
            </a:r>
            <a:endParaRPr lang="en-US" sz="12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2304288"/>
            <a:ext cx="3959352" cy="199339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4489704"/>
            <a:ext cx="3959352" cy="227685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616" y="2304288"/>
            <a:ext cx="3959352" cy="199339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616" y="4489704"/>
            <a:ext cx="3959352" cy="227685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416" y="3465576"/>
            <a:ext cx="3438144" cy="56692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416" y="5650992"/>
            <a:ext cx="3438144" cy="85039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648" y="3465576"/>
            <a:ext cx="3438144" cy="56692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4648" y="5650992"/>
            <a:ext cx="3438144" cy="85039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416" y="2560320"/>
            <a:ext cx="685800" cy="685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416" y="4745736"/>
            <a:ext cx="685800" cy="685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4648" y="2560320"/>
            <a:ext cx="685800" cy="685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4648" y="4745736"/>
            <a:ext cx="685800" cy="6858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795528" y="1499616"/>
            <a:ext cx="8074152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10. Insights &amp; Analysis</a:t>
            </a:r>
            <a:endParaRPr lang="en-US" sz="3570" dirty="0"/>
          </a:p>
        </p:txBody>
      </p:sp>
      <p:sp>
        <p:nvSpPr>
          <p:cNvPr id="17" name="Text 1"/>
          <p:cNvSpPr/>
          <p:nvPr/>
        </p:nvSpPr>
        <p:spPr>
          <a:xfrm>
            <a:off x="1289304" y="2679192"/>
            <a:ext cx="192024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410" dirty="0"/>
          </a:p>
        </p:txBody>
      </p:sp>
      <p:sp>
        <p:nvSpPr>
          <p:cNvPr id="18" name="Text 2"/>
          <p:cNvSpPr/>
          <p:nvPr/>
        </p:nvSpPr>
        <p:spPr>
          <a:xfrm>
            <a:off x="1042416" y="3465576"/>
            <a:ext cx="34381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Food dominates total spending </a:t>
            </a:r>
            <a:endParaRPr lang="en-US" sz="1780" dirty="0"/>
          </a:p>
        </p:txBody>
      </p:sp>
      <p:sp>
        <p:nvSpPr>
          <p:cNvPr id="19" name="Text 3"/>
          <p:cNvSpPr/>
          <p:nvPr/>
        </p:nvSpPr>
        <p:spPr>
          <a:xfrm>
            <a:off x="1289304" y="4864608"/>
            <a:ext cx="192024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410" dirty="0"/>
          </a:p>
        </p:txBody>
      </p:sp>
      <p:sp>
        <p:nvSpPr>
          <p:cNvPr id="20" name="Text 4"/>
          <p:cNvSpPr/>
          <p:nvPr/>
        </p:nvSpPr>
        <p:spPr>
          <a:xfrm>
            <a:off x="1042416" y="5650992"/>
            <a:ext cx="34381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Bills and categories have smaller shares.</a:t>
            </a:r>
            <a:endParaRPr lang="en-US" sz="1780" dirty="0"/>
          </a:p>
        </p:txBody>
      </p:sp>
      <p:sp>
        <p:nvSpPr>
          <p:cNvPr id="21" name="Text 5"/>
          <p:cNvSpPr/>
          <p:nvPr/>
        </p:nvSpPr>
        <p:spPr>
          <a:xfrm>
            <a:off x="5431536" y="2679192"/>
            <a:ext cx="192024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410" dirty="0"/>
          </a:p>
        </p:txBody>
      </p:sp>
      <p:sp>
        <p:nvSpPr>
          <p:cNvPr id="22" name="Text 6"/>
          <p:cNvSpPr/>
          <p:nvPr/>
        </p:nvSpPr>
        <p:spPr>
          <a:xfrm>
            <a:off x="5184648" y="3465576"/>
            <a:ext cx="3438144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Shopping accounts for \~30–35% of expenses.</a:t>
            </a:r>
            <a:endParaRPr lang="en-US" sz="1780" dirty="0"/>
          </a:p>
        </p:txBody>
      </p:sp>
      <p:sp>
        <p:nvSpPr>
          <p:cNvPr id="23" name="Text 7"/>
          <p:cNvSpPr/>
          <p:nvPr/>
        </p:nvSpPr>
        <p:spPr>
          <a:xfrm>
            <a:off x="5431536" y="4864608"/>
            <a:ext cx="192024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410" dirty="0"/>
          </a:p>
        </p:txBody>
      </p:sp>
      <p:sp>
        <p:nvSpPr>
          <p:cNvPr id="24" name="Text 8"/>
          <p:cNvSpPr/>
          <p:nvPr/>
        </p:nvSpPr>
        <p:spPr>
          <a:xfrm>
            <a:off x="5184648" y="5650992"/>
            <a:ext cx="3438144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Users can easily detect overspending patterns and plan budgets effectively.</a:t>
            </a:r>
            <a:endParaRPr lang="en-US" sz="1780" dirty="0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688" y="3255264"/>
            <a:ext cx="3483864" cy="10241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688" y="4498848"/>
            <a:ext cx="3483864" cy="130759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52" y="3255264"/>
            <a:ext cx="3483864" cy="102412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152" y="4498848"/>
            <a:ext cx="3483864" cy="1307592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647688" y="2432304"/>
            <a:ext cx="719632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11. Future Enhancements</a:t>
            </a:r>
            <a:endParaRPr lang="en-US" sz="3570" dirty="0"/>
          </a:p>
        </p:txBody>
      </p:sp>
      <p:sp>
        <p:nvSpPr>
          <p:cNvPr id="9" name="Text 1"/>
          <p:cNvSpPr/>
          <p:nvPr/>
        </p:nvSpPr>
        <p:spPr>
          <a:xfrm>
            <a:off x="6876288" y="3483864"/>
            <a:ext cx="303580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Integrate AI chatbot for personal finance advice.</a:t>
            </a:r>
            <a:endParaRPr lang="en-US" sz="1780" dirty="0"/>
          </a:p>
        </p:txBody>
      </p:sp>
      <p:sp>
        <p:nvSpPr>
          <p:cNvPr id="10" name="Text 2"/>
          <p:cNvSpPr/>
          <p:nvPr/>
        </p:nvSpPr>
        <p:spPr>
          <a:xfrm>
            <a:off x="6876288" y="4727448"/>
            <a:ext cx="303580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Connect with real-time banking APIs securely.</a:t>
            </a:r>
            <a:endParaRPr lang="en-US" sz="1780" dirty="0"/>
          </a:p>
        </p:txBody>
      </p:sp>
      <p:sp>
        <p:nvSpPr>
          <p:cNvPr id="11" name="Text 3"/>
          <p:cNvSpPr/>
          <p:nvPr/>
        </p:nvSpPr>
        <p:spPr>
          <a:xfrm>
            <a:off x="10588752" y="3483864"/>
            <a:ext cx="303580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Add automated budget planning suggestions.</a:t>
            </a:r>
            <a:endParaRPr lang="en-US" sz="1780" dirty="0"/>
          </a:p>
        </p:txBody>
      </p:sp>
      <p:sp>
        <p:nvSpPr>
          <p:cNvPr id="12" name="Text 4"/>
          <p:cNvSpPr/>
          <p:nvPr/>
        </p:nvSpPr>
        <p:spPr>
          <a:xfrm>
            <a:off x="10588752" y="4727448"/>
            <a:ext cx="3035808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Replace keyword rules with advanced NLP/ML models for dynamic classification.</a:t>
            </a:r>
            <a:endParaRPr lang="en-US" sz="178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688" y="2103120"/>
            <a:ext cx="7196328" cy="156362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688" y="3895344"/>
            <a:ext cx="7196328" cy="12801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688" y="5394960"/>
            <a:ext cx="7196328" cy="156362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44" y="2487168"/>
            <a:ext cx="7223760" cy="119786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8544" y="4279392"/>
            <a:ext cx="7223760" cy="914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44" y="5779008"/>
            <a:ext cx="7223760" cy="119786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544" y="2377440"/>
            <a:ext cx="7223760" cy="14630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544" y="4160520"/>
            <a:ext cx="7223760" cy="14630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544" y="5669280"/>
            <a:ext cx="7223760" cy="14630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2952" y="2103120"/>
            <a:ext cx="685800" cy="685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2952" y="3895344"/>
            <a:ext cx="685800" cy="685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2952" y="5394960"/>
            <a:ext cx="685800" cy="6858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6647688" y="1280160"/>
            <a:ext cx="719632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12. Conclusion</a:t>
            </a:r>
            <a:endParaRPr lang="en-US" sz="3570" dirty="0"/>
          </a:p>
        </p:txBody>
      </p:sp>
      <p:sp>
        <p:nvSpPr>
          <p:cNvPr id="17" name="Text 1"/>
          <p:cNvSpPr/>
          <p:nvPr/>
        </p:nvSpPr>
        <p:spPr>
          <a:xfrm>
            <a:off x="6894576" y="2862072"/>
            <a:ext cx="6711696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Successfully developed an automated AI system to extract and analyze SMS-based financial data.</a:t>
            </a:r>
            <a:endParaRPr lang="en-US" sz="1780" dirty="0"/>
          </a:p>
        </p:txBody>
      </p:sp>
      <p:sp>
        <p:nvSpPr>
          <p:cNvPr id="18" name="Text 2"/>
          <p:cNvSpPr/>
          <p:nvPr/>
        </p:nvSpPr>
        <p:spPr>
          <a:xfrm>
            <a:off x="6894576" y="4645152"/>
            <a:ext cx="6711696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Built an interactive visualization dashboard using Streamlit.</a:t>
            </a:r>
            <a:endParaRPr lang="en-US" sz="1780" dirty="0"/>
          </a:p>
        </p:txBody>
      </p:sp>
      <p:sp>
        <p:nvSpPr>
          <p:cNvPr id="19" name="Text 3"/>
          <p:cNvSpPr/>
          <p:nvPr/>
        </p:nvSpPr>
        <p:spPr>
          <a:xfrm>
            <a:off x="6894576" y="6144768"/>
            <a:ext cx="6711696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Helps users make data-driven financial decisions through categorized insights and analytics</a:t>
            </a:r>
            <a:endParaRPr lang="en-US" sz="1780" dirty="0"/>
          </a:p>
        </p:txBody>
      </p:sp>
      <p:sp>
        <p:nvSpPr>
          <p:cNvPr id="20" name="Text 4"/>
          <p:cNvSpPr/>
          <p:nvPr/>
        </p:nvSpPr>
        <p:spPr>
          <a:xfrm>
            <a:off x="10158984" y="2249424"/>
            <a:ext cx="173736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140" dirty="0"/>
          </a:p>
        </p:txBody>
      </p:sp>
      <p:sp>
        <p:nvSpPr>
          <p:cNvPr id="21" name="Text 5"/>
          <p:cNvSpPr/>
          <p:nvPr/>
        </p:nvSpPr>
        <p:spPr>
          <a:xfrm>
            <a:off x="10158984" y="4041648"/>
            <a:ext cx="173736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140" dirty="0"/>
          </a:p>
        </p:txBody>
      </p:sp>
      <p:sp>
        <p:nvSpPr>
          <p:cNvPr id="22" name="Text 6"/>
          <p:cNvSpPr/>
          <p:nvPr/>
        </p:nvSpPr>
        <p:spPr>
          <a:xfrm>
            <a:off x="10158984" y="5541264"/>
            <a:ext cx="173736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70"/>
              </a:lnSpc>
              <a:buNone/>
            </a:pPr>
            <a:r>
              <a:rPr lang="en-US" sz="214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140" dirty="0"/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502152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6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Thank You</a:t>
            </a:r>
            <a:endParaRPr lang="en-US" sz="616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688" y="2926080"/>
            <a:ext cx="7196328" cy="5943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688" y="3694176"/>
            <a:ext cx="7196328" cy="5943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688" y="5349240"/>
            <a:ext cx="7196328" cy="9326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688" y="6455664"/>
            <a:ext cx="7196328" cy="9326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647688" y="859536"/>
            <a:ext cx="7196328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57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1. Company Overview</a:t>
            </a:r>
            <a:endParaRPr lang="en-US" sz="2850" dirty="0"/>
          </a:p>
        </p:txBody>
      </p:sp>
      <p:sp>
        <p:nvSpPr>
          <p:cNvPr id="9" name="Text 1"/>
          <p:cNvSpPr/>
          <p:nvPr/>
        </p:nvSpPr>
        <p:spPr>
          <a:xfrm>
            <a:off x="6647688" y="1517904"/>
            <a:ext cx="719632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14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Company Details</a:t>
            </a:r>
            <a:endParaRPr lang="en-US" sz="2140" dirty="0"/>
          </a:p>
        </p:txBody>
      </p:sp>
      <p:sp>
        <p:nvSpPr>
          <p:cNvPr id="10" name="Text 2"/>
          <p:cNvSpPr/>
          <p:nvPr/>
        </p:nvSpPr>
        <p:spPr>
          <a:xfrm>
            <a:off x="6647688" y="2066544"/>
            <a:ext cx="719632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80"/>
              </a:lnSpc>
              <a:buNone/>
            </a:pPr>
            <a:r>
              <a:rPr lang="en-US" sz="14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Company: Tinos Software and Security Solutions LLP</a:t>
            </a:r>
            <a:endParaRPr lang="en-US" sz="1420" dirty="0"/>
          </a:p>
        </p:txBody>
      </p:sp>
      <p:sp>
        <p:nvSpPr>
          <p:cNvPr id="11" name="Text 3"/>
          <p:cNvSpPr/>
          <p:nvPr/>
        </p:nvSpPr>
        <p:spPr>
          <a:xfrm>
            <a:off x="6647688" y="2496312"/>
            <a:ext cx="719632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80"/>
              </a:lnSpc>
              <a:buNone/>
            </a:pPr>
            <a:r>
              <a:rPr lang="en-US" sz="14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Interns:</a:t>
            </a:r>
            <a:endParaRPr lang="en-US" sz="1420" dirty="0"/>
          </a:p>
        </p:txBody>
      </p:sp>
      <p:sp>
        <p:nvSpPr>
          <p:cNvPr id="12" name="Text 4"/>
          <p:cNvSpPr/>
          <p:nvPr/>
        </p:nvSpPr>
        <p:spPr>
          <a:xfrm>
            <a:off x="6830568" y="3108960"/>
            <a:ext cx="68305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80"/>
              </a:lnSpc>
              <a:buNone/>
            </a:pPr>
            <a:r>
              <a:rPr lang="en-US" sz="142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Mohammed Sinaan P. K</a:t>
            </a:r>
            <a:endParaRPr lang="en-US" sz="1420" dirty="0"/>
          </a:p>
        </p:txBody>
      </p:sp>
      <p:sp>
        <p:nvSpPr>
          <p:cNvPr id="13" name="Text 5"/>
          <p:cNvSpPr/>
          <p:nvPr/>
        </p:nvSpPr>
        <p:spPr>
          <a:xfrm>
            <a:off x="6830568" y="3877056"/>
            <a:ext cx="68305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80"/>
              </a:lnSpc>
              <a:buNone/>
            </a:pPr>
            <a:r>
              <a:rPr lang="en-US" sz="142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Jishnu P. B</a:t>
            </a:r>
            <a:endParaRPr lang="en-US" sz="1420" dirty="0"/>
          </a:p>
        </p:txBody>
      </p:sp>
      <p:sp>
        <p:nvSpPr>
          <p:cNvPr id="14" name="Text 6"/>
          <p:cNvSpPr/>
          <p:nvPr/>
        </p:nvSpPr>
        <p:spPr>
          <a:xfrm>
            <a:off x="6647688" y="4489704"/>
            <a:ext cx="719632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80"/>
              </a:lnSpc>
              <a:buNone/>
            </a:pPr>
            <a:r>
              <a:rPr lang="en-US" sz="14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Mentor: Muhammed Faez</a:t>
            </a:r>
            <a:endParaRPr lang="en-US" sz="1420" dirty="0"/>
          </a:p>
        </p:txBody>
      </p:sp>
      <p:sp>
        <p:nvSpPr>
          <p:cNvPr id="15" name="Text 7"/>
          <p:cNvSpPr/>
          <p:nvPr/>
        </p:nvSpPr>
        <p:spPr>
          <a:xfrm>
            <a:off x="6647688" y="4919472"/>
            <a:ext cx="719632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80"/>
              </a:lnSpc>
              <a:buNone/>
            </a:pPr>
            <a:r>
              <a:rPr lang="en-US" sz="14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Internship Duration:</a:t>
            </a:r>
            <a:endParaRPr lang="en-US" sz="1420" dirty="0"/>
          </a:p>
        </p:txBody>
      </p:sp>
      <p:sp>
        <p:nvSpPr>
          <p:cNvPr id="16" name="Text 8"/>
          <p:cNvSpPr/>
          <p:nvPr/>
        </p:nvSpPr>
        <p:spPr>
          <a:xfrm>
            <a:off x="6830568" y="5532120"/>
            <a:ext cx="68305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80"/>
              </a:lnSpc>
              <a:buNone/>
            </a:pPr>
            <a:r>
              <a:rPr lang="en-US" sz="142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Jishnu P. B</a:t>
            </a:r>
            <a:endParaRPr lang="en-US" sz="1420" dirty="0"/>
          </a:p>
        </p:txBody>
      </p:sp>
      <p:sp>
        <p:nvSpPr>
          <p:cNvPr id="17" name="Text 9"/>
          <p:cNvSpPr/>
          <p:nvPr/>
        </p:nvSpPr>
        <p:spPr>
          <a:xfrm>
            <a:off x="6830568" y="5870448"/>
            <a:ext cx="68305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80"/>
              </a:lnSpc>
              <a:buNone/>
            </a:pPr>
            <a:r>
              <a:rPr lang="en-US" sz="142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15 July 2025 – 30 Oct 2025</a:t>
            </a:r>
            <a:endParaRPr lang="en-US" sz="1420" dirty="0"/>
          </a:p>
        </p:txBody>
      </p:sp>
      <p:sp>
        <p:nvSpPr>
          <p:cNvPr id="18" name="Text 10"/>
          <p:cNvSpPr/>
          <p:nvPr/>
        </p:nvSpPr>
        <p:spPr>
          <a:xfrm>
            <a:off x="6830568" y="6638544"/>
            <a:ext cx="68305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80"/>
              </a:lnSpc>
              <a:buNone/>
            </a:pPr>
            <a:r>
              <a:rPr lang="en-US" sz="142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Mohammed Sinaan P. K</a:t>
            </a:r>
            <a:endParaRPr lang="en-US" sz="1420" dirty="0"/>
          </a:p>
        </p:txBody>
      </p:sp>
      <p:sp>
        <p:nvSpPr>
          <p:cNvPr id="19" name="Text 11"/>
          <p:cNvSpPr/>
          <p:nvPr/>
        </p:nvSpPr>
        <p:spPr>
          <a:xfrm>
            <a:off x="6830568" y="6976872"/>
            <a:ext cx="68305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80"/>
              </a:lnSpc>
              <a:buNone/>
            </a:pPr>
            <a:r>
              <a:rPr lang="en-US" sz="1420" dirty="0">
                <a:solidFill>
                  <a:srgbClr val="2B2B2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10 Sept 2025 – 10 Dec 2025</a:t>
            </a:r>
            <a:endParaRPr lang="en-US" sz="142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639312"/>
            <a:ext cx="1304848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2. Introduction</a:t>
            </a:r>
            <a:endParaRPr lang="en-US" sz="3570" dirty="0"/>
          </a:p>
        </p:txBody>
      </p:sp>
      <p:sp>
        <p:nvSpPr>
          <p:cNvPr id="5" name="Text 1"/>
          <p:cNvSpPr/>
          <p:nvPr/>
        </p:nvSpPr>
        <p:spPr>
          <a:xfrm>
            <a:off x="795528" y="4462272"/>
            <a:ext cx="1304848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 algn="l">
              <a:buSzPct val="100000"/>
              <a:buChar char="•"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Managing personal finances is often challenging as people receive many unstructured SMS alerts from banks.</a:t>
            </a:r>
            <a:endParaRPr lang="en-US" sz="1780" dirty="0"/>
          </a:p>
          <a:p>
            <a:pPr marL="342900" indent="-342900" algn="l">
              <a:lnSpc>
                <a:spcPts val="2230"/>
              </a:lnSpc>
              <a:buSzPct val="100000"/>
              <a:buChar char="•"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Manual tracking is time-consuming and prone to errors.</a:t>
            </a:r>
            <a:endParaRPr lang="en-US" sz="1780" dirty="0"/>
          </a:p>
        </p:txBody>
      </p:sp>
      <p:sp>
        <p:nvSpPr>
          <p:cNvPr id="6" name="Text 2"/>
          <p:cNvSpPr/>
          <p:nvPr/>
        </p:nvSpPr>
        <p:spPr>
          <a:xfrm>
            <a:off x="795528" y="5285232"/>
            <a:ext cx="1304848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 algn="l">
              <a:buSzPct val="100000"/>
              <a:buChar char="•"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This project develops an AI-Based Personal Finance Advisor that automatically extracts, categorizes, and analyzes transactions from SMS messages.</a:t>
            </a: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795528" y="6108192"/>
            <a:ext cx="1304848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 algn="l">
              <a:buSzPct val="100000"/>
              <a:buChar char="•"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It provides clear spending insights and recommendations through an interactive dashboard, helping users make better financial decisions.</a:t>
            </a:r>
            <a:endParaRPr lang="en-US" sz="1780" dirty="0"/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4754880"/>
            <a:ext cx="3090672" cy="1874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4754880"/>
            <a:ext cx="3090672" cy="18745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4754880"/>
            <a:ext cx="3090672" cy="18745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344" y="4754880"/>
            <a:ext cx="3090672" cy="187452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95528" y="3941064"/>
            <a:ext cx="1304848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3. Problem Statement</a:t>
            </a:r>
            <a:endParaRPr lang="en-US" sz="3570" dirty="0"/>
          </a:p>
        </p:txBody>
      </p:sp>
      <p:sp>
        <p:nvSpPr>
          <p:cNvPr id="9" name="Text 1"/>
          <p:cNvSpPr/>
          <p:nvPr/>
        </p:nvSpPr>
        <p:spPr>
          <a:xfrm>
            <a:off x="1024128" y="4983480"/>
            <a:ext cx="2642616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People receive numerous SMS alerts from banks but rarely analyze or track them.</a:t>
            </a:r>
            <a:endParaRPr lang="en-US" sz="1780" dirty="0"/>
          </a:p>
        </p:txBody>
      </p:sp>
      <p:sp>
        <p:nvSpPr>
          <p:cNvPr id="10" name="Text 2"/>
          <p:cNvSpPr/>
          <p:nvPr/>
        </p:nvSpPr>
        <p:spPr>
          <a:xfrm>
            <a:off x="4343400" y="4983480"/>
            <a:ext cx="2642616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Lack of categorization (Food, Shopping, Bills, etc.) makes budgeting difficult.</a:t>
            </a:r>
            <a:endParaRPr lang="en-US" sz="1780" dirty="0"/>
          </a:p>
        </p:txBody>
      </p:sp>
      <p:sp>
        <p:nvSpPr>
          <p:cNvPr id="11" name="Text 3"/>
          <p:cNvSpPr/>
          <p:nvPr/>
        </p:nvSpPr>
        <p:spPr>
          <a:xfrm>
            <a:off x="7662672" y="4983480"/>
            <a:ext cx="2642616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Manual tracking is tedious and error-prone.</a:t>
            </a:r>
            <a:endParaRPr lang="en-US" sz="1780" dirty="0"/>
          </a:p>
        </p:txBody>
      </p:sp>
      <p:sp>
        <p:nvSpPr>
          <p:cNvPr id="12" name="Text 4"/>
          <p:cNvSpPr/>
          <p:nvPr/>
        </p:nvSpPr>
        <p:spPr>
          <a:xfrm>
            <a:off x="10972800" y="4983480"/>
            <a:ext cx="264261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Need for an AI-powered automated advisor to interpret financial SMS data and provide insights.</a:t>
            </a:r>
            <a:endParaRPr lang="en-US" sz="178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4078224"/>
            <a:ext cx="6419088" cy="149047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779008"/>
            <a:ext cx="6419088" cy="149047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928" y="4078224"/>
            <a:ext cx="6419088" cy="149047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928" y="5779008"/>
            <a:ext cx="6419088" cy="149047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4443984"/>
            <a:ext cx="6446520" cy="1143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6144768"/>
            <a:ext cx="6446520" cy="1143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4443984"/>
            <a:ext cx="6446520" cy="1143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6144768"/>
            <a:ext cx="6446520" cy="1143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4334256"/>
            <a:ext cx="6446520" cy="14630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6035040"/>
            <a:ext cx="6446520" cy="14630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784" y="4334256"/>
            <a:ext cx="6446520" cy="14630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784" y="6035040"/>
            <a:ext cx="6446520" cy="14630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5032" y="4078224"/>
            <a:ext cx="649224" cy="64922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5032" y="5779008"/>
            <a:ext cx="649224" cy="64922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4432" y="4078224"/>
            <a:ext cx="649224" cy="64922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4432" y="5779008"/>
            <a:ext cx="649224" cy="649224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795528" y="3300984"/>
            <a:ext cx="13048488" cy="5394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240"/>
              </a:lnSpc>
              <a:buNone/>
            </a:pPr>
            <a:r>
              <a:rPr lang="en-US" sz="339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4. Objectives</a:t>
            </a:r>
            <a:endParaRPr lang="en-US" sz="3390" dirty="0"/>
          </a:p>
        </p:txBody>
      </p:sp>
      <p:sp>
        <p:nvSpPr>
          <p:cNvPr id="21" name="Text 1"/>
          <p:cNvSpPr/>
          <p:nvPr/>
        </p:nvSpPr>
        <p:spPr>
          <a:xfrm>
            <a:off x="1024128" y="4800600"/>
            <a:ext cx="5961888" cy="539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169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Automatically extract and classify transactions from SMS messages.</a:t>
            </a:r>
            <a:endParaRPr lang="en-US" sz="1690" dirty="0"/>
          </a:p>
        </p:txBody>
      </p:sp>
      <p:sp>
        <p:nvSpPr>
          <p:cNvPr id="22" name="Text 2"/>
          <p:cNvSpPr/>
          <p:nvPr/>
        </p:nvSpPr>
        <p:spPr>
          <a:xfrm>
            <a:off x="3922776" y="4215384"/>
            <a:ext cx="164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40"/>
              </a:lnSpc>
              <a:buNone/>
            </a:pPr>
            <a:r>
              <a:rPr lang="en-US" sz="203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030" dirty="0"/>
          </a:p>
        </p:txBody>
      </p:sp>
      <p:sp>
        <p:nvSpPr>
          <p:cNvPr id="23" name="Text 3"/>
          <p:cNvSpPr/>
          <p:nvPr/>
        </p:nvSpPr>
        <p:spPr>
          <a:xfrm>
            <a:off x="1024128" y="6492240"/>
            <a:ext cx="596188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169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Generate spending analytics and summaries.</a:t>
            </a:r>
            <a:endParaRPr lang="en-US" sz="1690" dirty="0"/>
          </a:p>
        </p:txBody>
      </p:sp>
      <p:sp>
        <p:nvSpPr>
          <p:cNvPr id="24" name="Text 4"/>
          <p:cNvSpPr/>
          <p:nvPr/>
        </p:nvSpPr>
        <p:spPr>
          <a:xfrm>
            <a:off x="3922776" y="5916168"/>
            <a:ext cx="164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40"/>
              </a:lnSpc>
              <a:buNone/>
            </a:pPr>
            <a:r>
              <a:rPr lang="en-US" sz="203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030" dirty="0"/>
          </a:p>
        </p:txBody>
      </p:sp>
      <p:sp>
        <p:nvSpPr>
          <p:cNvPr id="25" name="Text 5"/>
          <p:cNvSpPr/>
          <p:nvPr/>
        </p:nvSpPr>
        <p:spPr>
          <a:xfrm>
            <a:off x="7653528" y="4800600"/>
            <a:ext cx="596188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169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Categorize expenses into Food, Shopping, Bills, etc.</a:t>
            </a:r>
            <a:endParaRPr lang="en-US" sz="1690" dirty="0"/>
          </a:p>
        </p:txBody>
      </p:sp>
      <p:sp>
        <p:nvSpPr>
          <p:cNvPr id="26" name="Text 6"/>
          <p:cNvSpPr/>
          <p:nvPr/>
        </p:nvSpPr>
        <p:spPr>
          <a:xfrm>
            <a:off x="7653528" y="6492240"/>
            <a:ext cx="5961888" cy="539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20"/>
              </a:lnSpc>
              <a:buNone/>
            </a:pPr>
            <a:r>
              <a:rPr lang="en-US" sz="169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Build an interactive dashboard for visualization and financial insights.</a:t>
            </a:r>
            <a:endParaRPr lang="en-US" sz="1690" dirty="0"/>
          </a:p>
        </p:txBody>
      </p:sp>
      <p:sp>
        <p:nvSpPr>
          <p:cNvPr id="27" name="Text 7"/>
          <p:cNvSpPr/>
          <p:nvPr/>
        </p:nvSpPr>
        <p:spPr>
          <a:xfrm>
            <a:off x="10552176" y="4215384"/>
            <a:ext cx="164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40"/>
              </a:lnSpc>
              <a:buNone/>
            </a:pPr>
            <a:r>
              <a:rPr lang="en-US" sz="203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030" dirty="0"/>
          </a:p>
        </p:txBody>
      </p:sp>
      <p:sp>
        <p:nvSpPr>
          <p:cNvPr id="28" name="Text 8"/>
          <p:cNvSpPr/>
          <p:nvPr/>
        </p:nvSpPr>
        <p:spPr>
          <a:xfrm>
            <a:off x="10552176" y="5916168"/>
            <a:ext cx="164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40"/>
              </a:lnSpc>
              <a:buNone/>
            </a:pPr>
            <a:r>
              <a:rPr lang="en-US" sz="203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03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7688" y="1911096"/>
            <a:ext cx="7196328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5. Architecture</a:t>
            </a:r>
            <a:endParaRPr lang="en-US" sz="3570" dirty="0"/>
          </a:p>
        </p:txBody>
      </p:sp>
      <p:sp>
        <p:nvSpPr>
          <p:cNvPr id="5" name="Text 1"/>
          <p:cNvSpPr/>
          <p:nvPr/>
        </p:nvSpPr>
        <p:spPr>
          <a:xfrm>
            <a:off x="6647688" y="3300984"/>
            <a:ext cx="7196328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Flow:</a:t>
            </a:r>
            <a:endParaRPr lang="en-US" sz="1780" dirty="0"/>
          </a:p>
          <a:p>
            <a:pPr>
              <a:lnSpc>
                <a:spcPts val="2230"/>
              </a:lnSpc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SMS Data → Preprocessing → Parsing → Categorization → ML Model → Visualization (Dashboard)</a:t>
            </a:r>
            <a:endParaRPr lang="en-US" sz="1780" dirty="0"/>
          </a:p>
        </p:txBody>
      </p:sp>
      <p:sp>
        <p:nvSpPr>
          <p:cNvPr id="6" name="Text 2"/>
          <p:cNvSpPr/>
          <p:nvPr/>
        </p:nvSpPr>
        <p:spPr>
          <a:xfrm>
            <a:off x="6647688" y="4407408"/>
            <a:ext cx="7196328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Input: Transactional SMS dataset (from users or banks).</a:t>
            </a:r>
            <a:endParaRPr lang="en-US" sz="1780" dirty="0"/>
          </a:p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Processing: Text cleaning, keyword extraction, classification logic.</a:t>
            </a:r>
            <a:endParaRPr lang="en-US" sz="1780" dirty="0"/>
          </a:p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Output: Expense reports, charts, spending summaries, and categorized transactions.</a:t>
            </a:r>
            <a:endParaRPr lang="en-US" sz="1780" dirty="0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44" y="2834640"/>
            <a:ext cx="7223760" cy="13167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44" y="4315968"/>
            <a:ext cx="7223760" cy="13167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44" y="5806440"/>
            <a:ext cx="7223760" cy="13167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976" y="3456432"/>
            <a:ext cx="7168896" cy="66751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976" y="4937760"/>
            <a:ext cx="7168896" cy="66751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976" y="6419088"/>
            <a:ext cx="7168896" cy="66751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6832" y="2843784"/>
            <a:ext cx="7187184" cy="61264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6832" y="4325112"/>
            <a:ext cx="7187184" cy="61264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6832" y="5806440"/>
            <a:ext cx="7187184" cy="612648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6647688" y="1143000"/>
            <a:ext cx="7196328" cy="5120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010"/>
              </a:lnSpc>
              <a:buNone/>
            </a:pPr>
            <a:r>
              <a:rPr lang="en-US" sz="321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6. Data Collection &amp; Preprocessing</a:t>
            </a:r>
            <a:endParaRPr lang="en-US" sz="3210" dirty="0"/>
          </a:p>
        </p:txBody>
      </p:sp>
      <p:sp>
        <p:nvSpPr>
          <p:cNvPr id="14" name="Text 1"/>
          <p:cNvSpPr/>
          <p:nvPr/>
        </p:nvSpPr>
        <p:spPr>
          <a:xfrm>
            <a:off x="6647688" y="1883664"/>
            <a:ext cx="7196328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Dataset Source: Synthetic + Real Bank SMS Data</a:t>
            </a:r>
            <a:endParaRPr lang="en-US" sz="1600" dirty="0"/>
          </a:p>
        </p:txBody>
      </p:sp>
      <p:sp>
        <p:nvSpPr>
          <p:cNvPr id="15" name="Text 2"/>
          <p:cNvSpPr/>
          <p:nvPr/>
        </p:nvSpPr>
        <p:spPr>
          <a:xfrm>
            <a:off x="6647688" y="2368296"/>
            <a:ext cx="7196328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Preprocessing Steps:</a:t>
            </a:r>
            <a:endParaRPr lang="en-US" sz="1600" dirty="0"/>
          </a:p>
        </p:txBody>
      </p:sp>
      <p:sp>
        <p:nvSpPr>
          <p:cNvPr id="16" name="Text 3"/>
          <p:cNvSpPr/>
          <p:nvPr/>
        </p:nvSpPr>
        <p:spPr>
          <a:xfrm>
            <a:off x="6867144" y="3657600"/>
            <a:ext cx="675741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Lowercasing, punctuation removal, normalization.</a:t>
            </a:r>
            <a:endParaRPr lang="en-US" sz="1600" dirty="0"/>
          </a:p>
        </p:txBody>
      </p:sp>
      <p:sp>
        <p:nvSpPr>
          <p:cNvPr id="17" name="Text 4"/>
          <p:cNvSpPr/>
          <p:nvPr/>
        </p:nvSpPr>
        <p:spPr>
          <a:xfrm>
            <a:off x="6867144" y="5138928"/>
            <a:ext cx="675741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Handling “Other” and “Unknown” categories.</a:t>
            </a:r>
            <a:endParaRPr lang="en-US" sz="1600" dirty="0"/>
          </a:p>
        </p:txBody>
      </p:sp>
      <p:sp>
        <p:nvSpPr>
          <p:cNvPr id="18" name="Text 5"/>
          <p:cNvSpPr/>
          <p:nvPr/>
        </p:nvSpPr>
        <p:spPr>
          <a:xfrm>
            <a:off x="6867144" y="6629400"/>
            <a:ext cx="675741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Added realistic examples (Food, Shopping, Bills).</a:t>
            </a:r>
            <a:endParaRPr lang="en-US" sz="1600" dirty="0"/>
          </a:p>
        </p:txBody>
      </p:sp>
      <p:sp>
        <p:nvSpPr>
          <p:cNvPr id="19" name="Text 6"/>
          <p:cNvSpPr/>
          <p:nvPr/>
        </p:nvSpPr>
        <p:spPr>
          <a:xfrm>
            <a:off x="10149840" y="2926080"/>
            <a:ext cx="192024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410" dirty="0"/>
          </a:p>
        </p:txBody>
      </p:sp>
      <p:sp>
        <p:nvSpPr>
          <p:cNvPr id="20" name="Text 7"/>
          <p:cNvSpPr/>
          <p:nvPr/>
        </p:nvSpPr>
        <p:spPr>
          <a:xfrm>
            <a:off x="10149840" y="4407408"/>
            <a:ext cx="192024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410" dirty="0"/>
          </a:p>
        </p:txBody>
      </p:sp>
      <p:sp>
        <p:nvSpPr>
          <p:cNvPr id="21" name="Text 8"/>
          <p:cNvSpPr/>
          <p:nvPr/>
        </p:nvSpPr>
        <p:spPr>
          <a:xfrm>
            <a:off x="10149840" y="5888736"/>
            <a:ext cx="192024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90"/>
              </a:lnSpc>
              <a:buNone/>
            </a:pPr>
            <a:r>
              <a:rPr lang="en-US" sz="241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41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511296"/>
            <a:ext cx="13048488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7. Machine Learning / Classification Logic</a:t>
            </a:r>
            <a:endParaRPr lang="en-US" sz="3570" dirty="0"/>
          </a:p>
        </p:txBody>
      </p:sp>
      <p:sp>
        <p:nvSpPr>
          <p:cNvPr id="5" name="Text 1"/>
          <p:cNvSpPr/>
          <p:nvPr/>
        </p:nvSpPr>
        <p:spPr>
          <a:xfrm>
            <a:off x="795528" y="4334256"/>
            <a:ext cx="1304848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Approach: Keyword-based + rule-driven classification.</a:t>
            </a:r>
            <a:endParaRPr lang="en-US" sz="1780" dirty="0"/>
          </a:p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Categories: Food, Shopping, Bills, and Other.</a:t>
            </a:r>
            <a:endParaRPr lang="en-US" sz="1780" dirty="0"/>
          </a:p>
        </p:txBody>
      </p:sp>
      <p:sp>
        <p:nvSpPr>
          <p:cNvPr id="6" name="Text 2"/>
          <p:cNvSpPr/>
          <p:nvPr/>
        </p:nvSpPr>
        <p:spPr>
          <a:xfrm>
            <a:off x="795528" y="5157216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Logic Example:</a:t>
            </a: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795528" y="5696712"/>
            <a:ext cx="13048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if "debited" in sms: return "Debit" elif "credited" in sms: return "Credit" else: return "Unknown" </a:t>
            </a:r>
            <a:endParaRPr lang="en-US" sz="1780" dirty="0"/>
          </a:p>
        </p:txBody>
      </p:sp>
      <p:sp>
        <p:nvSpPr>
          <p:cNvPr id="8" name="Text 4"/>
          <p:cNvSpPr/>
          <p:nvPr/>
        </p:nvSpPr>
        <p:spPr>
          <a:xfrm>
            <a:off x="795528" y="6236208"/>
            <a:ext cx="13048488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Future Upgrade: Integrate NLP models like BERT or GPT-based fine-tuning for improved accuracy and semantic understanding.</a:t>
            </a:r>
            <a:endParaRPr lang="en-US" sz="1780" dirty="0"/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4361688"/>
            <a:ext cx="8074152" cy="5120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102352"/>
            <a:ext cx="8074152" cy="51206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833872"/>
            <a:ext cx="8074152" cy="51206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4434840"/>
            <a:ext cx="7333488" cy="51206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5175504"/>
            <a:ext cx="7333488" cy="51206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5916168"/>
            <a:ext cx="7333488" cy="51206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28" y="4361688"/>
            <a:ext cx="512064" cy="51206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28" y="5102352"/>
            <a:ext cx="512064" cy="51206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28" y="5833872"/>
            <a:ext cx="512064" cy="51206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795528" y="1892808"/>
            <a:ext cx="8074152" cy="5760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460"/>
              </a:lnSpc>
              <a:buNone/>
            </a:pPr>
            <a:r>
              <a:rPr lang="en-US" sz="357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8. Implementation</a:t>
            </a:r>
            <a:endParaRPr lang="en-US" sz="3570" dirty="0"/>
          </a:p>
        </p:txBody>
      </p:sp>
      <p:sp>
        <p:nvSpPr>
          <p:cNvPr id="14" name="Text 1"/>
          <p:cNvSpPr/>
          <p:nvPr/>
        </p:nvSpPr>
        <p:spPr>
          <a:xfrm>
            <a:off x="795528" y="2715768"/>
            <a:ext cx="8074152" cy="850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Programming Language: Python</a:t>
            </a:r>
            <a:endParaRPr lang="en-US" sz="1780" dirty="0"/>
          </a:p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Libraries &amp; Tools: Pandas, Regex, Matplotlib, Plotly, Streamlit</a:t>
            </a:r>
            <a:endParaRPr lang="en-US" sz="1780" dirty="0"/>
          </a:p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Framework: Streamlit (for interactive dashboard visualization)</a:t>
            </a:r>
            <a:endParaRPr lang="en-US" sz="1780" dirty="0"/>
          </a:p>
        </p:txBody>
      </p:sp>
      <p:sp>
        <p:nvSpPr>
          <p:cNvPr id="15" name="Text 2"/>
          <p:cNvSpPr/>
          <p:nvPr/>
        </p:nvSpPr>
        <p:spPr>
          <a:xfrm>
            <a:off x="795528" y="3822192"/>
            <a:ext cx="8074152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Features:</a:t>
            </a:r>
            <a:endParaRPr lang="en-US" sz="1780" dirty="0"/>
          </a:p>
        </p:txBody>
      </p:sp>
      <p:sp>
        <p:nvSpPr>
          <p:cNvPr id="16" name="Text 3"/>
          <p:cNvSpPr/>
          <p:nvPr/>
        </p:nvSpPr>
        <p:spPr>
          <a:xfrm>
            <a:off x="950976" y="4370832"/>
            <a:ext cx="210312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670" dirty="0"/>
          </a:p>
        </p:txBody>
      </p:sp>
      <p:sp>
        <p:nvSpPr>
          <p:cNvPr id="17" name="Text 4"/>
          <p:cNvSpPr/>
          <p:nvPr/>
        </p:nvSpPr>
        <p:spPr>
          <a:xfrm>
            <a:off x="1536192" y="4434840"/>
            <a:ext cx="7333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Upload SMS dataset (CSV format).</a:t>
            </a:r>
            <a:endParaRPr lang="en-US" sz="1780" dirty="0"/>
          </a:p>
        </p:txBody>
      </p:sp>
      <p:sp>
        <p:nvSpPr>
          <p:cNvPr id="18" name="Text 5"/>
          <p:cNvSpPr/>
          <p:nvPr/>
        </p:nvSpPr>
        <p:spPr>
          <a:xfrm>
            <a:off x="950976" y="5111496"/>
            <a:ext cx="210312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670" dirty="0"/>
          </a:p>
        </p:txBody>
      </p:sp>
      <p:sp>
        <p:nvSpPr>
          <p:cNvPr id="19" name="Text 6"/>
          <p:cNvSpPr/>
          <p:nvPr/>
        </p:nvSpPr>
        <p:spPr>
          <a:xfrm>
            <a:off x="1536192" y="5175504"/>
            <a:ext cx="7333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Automatic expense categorization.</a:t>
            </a:r>
            <a:endParaRPr lang="en-US" sz="1780" dirty="0"/>
          </a:p>
        </p:txBody>
      </p:sp>
      <p:sp>
        <p:nvSpPr>
          <p:cNvPr id="20" name="Text 7"/>
          <p:cNvSpPr/>
          <p:nvPr/>
        </p:nvSpPr>
        <p:spPr>
          <a:xfrm>
            <a:off x="950976" y="5843016"/>
            <a:ext cx="210312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10"/>
              </a:lnSpc>
              <a:buNone/>
            </a:pPr>
            <a:r>
              <a:rPr lang="en-US" sz="267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670" dirty="0"/>
          </a:p>
        </p:txBody>
      </p:sp>
      <p:sp>
        <p:nvSpPr>
          <p:cNvPr id="21" name="Text 8"/>
          <p:cNvSpPr/>
          <p:nvPr/>
        </p:nvSpPr>
        <p:spPr>
          <a:xfrm>
            <a:off x="1536192" y="5916168"/>
            <a:ext cx="7333488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23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Real-time charts for spending breakdown and category insights.</a:t>
            </a:r>
            <a:endParaRPr lang="en-US" sz="178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658</Words>
  <Application>Microsoft Office PowerPoint</Application>
  <PresentationFormat>Custom</PresentationFormat>
  <Paragraphs>112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思源黑体-思源黑体-ExtraBold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Jishnu PB</cp:lastModifiedBy>
  <cp:revision>5</cp:revision>
  <dcterms:created xsi:type="dcterms:W3CDTF">2025-10-23T11:30:20Z</dcterms:created>
  <dcterms:modified xsi:type="dcterms:W3CDTF">2025-10-23T14:45:30Z</dcterms:modified>
</cp:coreProperties>
</file>